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6"/>
  </p:notesMasterIdLst>
  <p:sldIdLst>
    <p:sldId id="284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903"/>
    <a:srgbClr val="365AC4"/>
    <a:srgbClr val="25384A"/>
    <a:srgbClr val="E9EBED"/>
    <a:srgbClr val="872046"/>
    <a:srgbClr val="FC9BC1"/>
    <a:srgbClr val="EF6181"/>
    <a:srgbClr val="C04D3A"/>
    <a:srgbClr val="CB3340"/>
    <a:srgbClr val="349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B9C57-7310-496A-B062-E17224704FB5}" v="2" dt="2025-01-10T14:24:00.507"/>
    <p1510:client id="{5DFCC927-CC97-452C-9B00-0A29DFC391D3}" v="1" dt="2025-04-25T15:06:41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/>
    <p:restoredTop sz="96283" autoAdjust="0"/>
  </p:normalViewPr>
  <p:slideViewPr>
    <p:cSldViewPr snapToGrid="0">
      <p:cViewPr varScale="1">
        <p:scale>
          <a:sx n="45" d="100"/>
          <a:sy n="45" d="100"/>
        </p:scale>
        <p:origin x="21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D2D71-F84C-234F-8709-9097672961D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59787-1E21-8F46-B778-F1B8A493E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0688540-AB21-5A7C-E1EB-6069D925F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8701" y="7347819"/>
            <a:ext cx="4800600" cy="71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Version | Date | Author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C4B9BA-9BC4-6D0C-3B57-17433E09A4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701" y="4953000"/>
            <a:ext cx="4800600" cy="11401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 cap="all" spc="7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33240BB-EF94-9AC7-057C-9A2A6674A4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701" y="6122581"/>
            <a:ext cx="4800600" cy="114017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b="1" cap="all" spc="7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B0C87-10E6-06C0-916D-994980FCEC1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485933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6184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tx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0762-2658-BA91-BF54-8C5E011303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2190" y="767374"/>
            <a:ext cx="5088510" cy="7952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600" b="1" cap="all" spc="500" baseline="0">
                <a:solidFill>
                  <a:srgbClr val="25384A"/>
                </a:solidFill>
                <a:latin typeface="+mj-lt"/>
              </a:defRPr>
            </a:lvl1pPr>
          </a:lstStyle>
          <a:p>
            <a:r>
              <a:rPr lang="en-GB" dirty="0"/>
              <a:t>BLANK Slide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1F560-62F5-A931-CD5E-B4B0BA705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46AFF-25F8-97CF-F8D7-91EEFDD938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28F9EF-70E5-F04A-8CB7-DB6F82CAB6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yellow and green lines on a black background&#10;&#10;Description automatically generated">
            <a:extLst>
              <a:ext uri="{FF2B5EF4-FFF2-40B4-BE49-F238E27FC236}">
                <a16:creationId xmlns:a16="http://schemas.microsoft.com/office/drawing/2014/main" id="{14F0BF19-DA48-9B6B-F6E2-7004911E58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8700" y="0"/>
            <a:ext cx="3289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4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bg>
      <p:bgPr>
        <a:solidFill>
          <a:srgbClr val="E9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0762-2658-BA91-BF54-8C5E011303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2190" y="767374"/>
            <a:ext cx="5131373" cy="7952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600" b="1" cap="all" spc="500" baseline="0">
                <a:solidFill>
                  <a:srgbClr val="25384A"/>
                </a:solidFill>
                <a:latin typeface="+mj-lt"/>
              </a:defRPr>
            </a:lvl1pPr>
          </a:lstStyle>
          <a:p>
            <a:r>
              <a:rPr lang="en-GB" dirty="0"/>
              <a:t>Body Copy Slide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2694CB-0E4C-795B-5664-9056C48464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90" y="2223695"/>
            <a:ext cx="5833620" cy="6589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rgbClr val="25384A"/>
                </a:solidFill>
                <a:latin typeface="+mn-lt"/>
              </a:defRPr>
            </a:lvl1pPr>
            <a:lvl2pPr marL="257175" indent="0">
              <a:buFont typeface="Arial" panose="020B0604020202020204" pitchFamily="34" charset="0"/>
              <a:buNone/>
              <a:defRPr sz="1013">
                <a:solidFill>
                  <a:srgbClr val="25384A"/>
                </a:solidFill>
                <a:latin typeface="Gotham Bold" panose="02000604030000020004" pitchFamily="2" charset="0"/>
              </a:defRPr>
            </a:lvl2pPr>
            <a:lvl3pPr marL="514350" indent="0">
              <a:buFont typeface="Arial" panose="020B0604020202020204" pitchFamily="34" charset="0"/>
              <a:buNone/>
              <a:defRPr sz="900">
                <a:solidFill>
                  <a:srgbClr val="25384A"/>
                </a:solidFill>
                <a:latin typeface="Gotham Bold" panose="02000604030000020004" pitchFamily="2" charset="0"/>
              </a:defRPr>
            </a:lvl3pPr>
            <a:lvl4pPr marL="771525" indent="0">
              <a:buFont typeface="Arial" panose="020B0604020202020204" pitchFamily="34" charset="0"/>
              <a:buNone/>
              <a:defRPr sz="844">
                <a:solidFill>
                  <a:srgbClr val="25384A"/>
                </a:solidFill>
                <a:latin typeface="Gotham Bold" panose="02000604030000020004" pitchFamily="2" charset="0"/>
              </a:defRPr>
            </a:lvl4pPr>
            <a:lvl5pPr marL="1028700" indent="0">
              <a:buFont typeface="Arial" panose="020B0604020202020204" pitchFamily="34" charset="0"/>
              <a:buNone/>
              <a:defRPr sz="788">
                <a:solidFill>
                  <a:srgbClr val="25384A"/>
                </a:solidFill>
                <a:latin typeface="Gotham Bold" panose="02000604030000020004" pitchFamily="2" charset="0"/>
              </a:defRPr>
            </a:lvl5pPr>
          </a:lstStyle>
          <a:p>
            <a:pPr lvl="0"/>
            <a:r>
              <a:rPr lang="en-GB" dirty="0"/>
              <a:t>Body copy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9119E7-C932-1CCC-24FC-29F9BEB1B1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12191" y="9181397"/>
            <a:ext cx="2393569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743F0B-98E9-BC4C-D1A8-F6ED56A659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128F9EF-70E5-F04A-8CB7-DB6F82CAB6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ue yellow and green lines on a black background&#10;&#10;Description automatically generated">
            <a:extLst>
              <a:ext uri="{FF2B5EF4-FFF2-40B4-BE49-F238E27FC236}">
                <a16:creationId xmlns:a16="http://schemas.microsoft.com/office/drawing/2014/main" id="{6BEF8E9B-78DB-DC12-E8A8-A5109722E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8700" y="0"/>
            <a:ext cx="3289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7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240" y="9181397"/>
            <a:ext cx="243427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25384A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87" y="9181397"/>
            <a:ext cx="243427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25384A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05760" y="9181397"/>
            <a:ext cx="104648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25384A"/>
                </a:solidFill>
              </a:defRPr>
            </a:lvl1pPr>
          </a:lstStyle>
          <a:p>
            <a:fld id="{2128F9EF-70E5-F04A-8CB7-DB6F82CAB6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5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65" r:id="rId2"/>
    <p:sldLayoutId id="214748371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1A3F-E276-8E62-5C69-4415F50D53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669" y="2263534"/>
            <a:ext cx="4059811" cy="21154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Gotham Bold"/>
              </a:rPr>
              <a:t>Meet Jonathan Phillips, your 2025 scholar. We caught up with Jonathan as he prepares for his research year at Surrey. </a:t>
            </a:r>
          </a:p>
          <a:p>
            <a:pPr>
              <a:lnSpc>
                <a:spcPct val="100000"/>
              </a:lnSpc>
            </a:pPr>
            <a:endParaRPr lang="en-US" dirty="0">
              <a:latin typeface="Gotham Bold"/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latin typeface="Gotham Bold"/>
              </a:rPr>
              <a:t>How did you feel when you got the news that you would be receiving the scholarship?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Gotham Bold"/>
              </a:rPr>
              <a:t>I am honoured to have been chosen to benefit from this scholarship, and I am excited to work on this project, as it is a topic on which I am very keen to work.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5C4B2-ACC9-7A12-4F24-E2A3EF7E7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190" y="618424"/>
            <a:ext cx="5131373" cy="795278"/>
          </a:xfrm>
        </p:spPr>
        <p:txBody>
          <a:bodyPr/>
          <a:lstStyle/>
          <a:p>
            <a:r>
              <a:rPr lang="en-US" dirty="0"/>
              <a:t>Chiara de </a:t>
            </a:r>
            <a:r>
              <a:rPr lang="en-US" dirty="0" err="1"/>
              <a:t>lucia</a:t>
            </a:r>
            <a:br>
              <a:rPr lang="en-US" dirty="0"/>
            </a:br>
            <a:r>
              <a:rPr lang="en-US" dirty="0"/>
              <a:t>memorial fund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82378C-2B75-4B84-E9B6-141D8F8134B1}"/>
              </a:ext>
            </a:extLst>
          </p:cNvPr>
          <p:cNvSpPr txBox="1">
            <a:spLocks/>
          </p:cNvSpPr>
          <p:nvPr/>
        </p:nvSpPr>
        <p:spPr>
          <a:xfrm>
            <a:off x="539685" y="1204243"/>
            <a:ext cx="5131373" cy="795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 cap="all" spc="500" baseline="0">
                <a:solidFill>
                  <a:srgbClr val="2538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Meet your scholar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C5ABB-2BEE-6892-1D6A-389BE41D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208311">
            <a:off x="5104870" y="1846354"/>
            <a:ext cx="1181489" cy="1575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3FE4FF9-28B9-FDE4-F0A8-CE2C553B2F3F}"/>
              </a:ext>
            </a:extLst>
          </p:cNvPr>
          <p:cNvSpPr txBox="1">
            <a:spLocks/>
          </p:cNvSpPr>
          <p:nvPr/>
        </p:nvSpPr>
        <p:spPr>
          <a:xfrm>
            <a:off x="539685" y="5537200"/>
            <a:ext cx="5833620" cy="5265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kern="1200">
                <a:solidFill>
                  <a:srgbClr val="25384A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13" kern="1200">
                <a:solidFill>
                  <a:srgbClr val="25384A"/>
                </a:solidFill>
                <a:latin typeface="Gotham Bold" panose="02000604030000020004" pitchFamily="2" charset="0"/>
                <a:ea typeface="+mn-ea"/>
                <a:cs typeface="+mn-cs"/>
              </a:defRPr>
            </a:lvl2pPr>
            <a:lvl3pPr marL="5143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rgbClr val="25384A"/>
                </a:solidFill>
                <a:latin typeface="Gotham Bold" panose="02000604030000020004" pitchFamily="2" charset="0"/>
                <a:ea typeface="+mn-ea"/>
                <a:cs typeface="+mn-cs"/>
              </a:defRPr>
            </a:lvl3pPr>
            <a:lvl4pPr marL="771525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844" kern="1200">
                <a:solidFill>
                  <a:srgbClr val="25384A"/>
                </a:solidFill>
                <a:latin typeface="Gotham Bold" panose="02000604030000020004" pitchFamily="2" charset="0"/>
                <a:ea typeface="+mn-ea"/>
                <a:cs typeface="+mn-cs"/>
              </a:defRPr>
            </a:lvl4pPr>
            <a:lvl5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88" kern="1200">
                <a:solidFill>
                  <a:srgbClr val="25384A"/>
                </a:solidFill>
                <a:latin typeface="Gotham Bold" panose="02000604030000020004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1" dirty="0">
                <a:latin typeface="Gotham Bold"/>
              </a:rPr>
              <a:t>Why did you choose this course and how do you feel about starting/are you enjoying studying at the University of Surrey?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Gotham Bold"/>
              </a:rPr>
              <a:t>I chose to study physics because I find the subject very interesting, especially thanks to my father. Studying at Surrey has been a brilliant experience. I've met plenty of wonderful people, and I have enjoyed my course throughout. </a:t>
            </a:r>
          </a:p>
          <a:p>
            <a:pPr>
              <a:lnSpc>
                <a:spcPct val="100000"/>
              </a:lnSpc>
            </a:pPr>
            <a:r>
              <a:rPr lang="en-GB" b="1" dirty="0">
                <a:latin typeface="Gotham Bold"/>
              </a:rPr>
              <a:t>What is your background before doing this masters?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Gotham Bold"/>
              </a:rPr>
              <a:t>I come from the south of France, and studied there until I finished my Baccalaureate, at which point I moved to the UK to begin my degree at the University of Surrey. </a:t>
            </a:r>
          </a:p>
          <a:p>
            <a:pPr>
              <a:lnSpc>
                <a:spcPct val="100000"/>
              </a:lnSpc>
            </a:pPr>
            <a:r>
              <a:rPr lang="en-GB" b="1" dirty="0">
                <a:latin typeface="Gotham Bold"/>
              </a:rPr>
              <a:t>Do you have any ambitions for the future?</a:t>
            </a:r>
          </a:p>
          <a:p>
            <a:pPr>
              <a:lnSpc>
                <a:spcPct val="100000"/>
              </a:lnSpc>
            </a:pPr>
            <a:r>
              <a:rPr lang="en-GB" dirty="0">
                <a:latin typeface="Gotham Bold"/>
              </a:rPr>
              <a:t>I hope to help the world develop cleaner energy sources, such as nuclear fusion, to make the world a safer and healthier place.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483AB9-A3A2-EC2B-DA51-1595D265F349}"/>
              </a:ext>
            </a:extLst>
          </p:cNvPr>
          <p:cNvSpPr txBox="1"/>
          <p:nvPr/>
        </p:nvSpPr>
        <p:spPr>
          <a:xfrm>
            <a:off x="1378326" y="4570911"/>
            <a:ext cx="46846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D57903"/>
                </a:solidFill>
                <a:latin typeface="Gotham Bold"/>
              </a:rPr>
              <a:t>Thank you very much for the opportunity to continue Chiara's research on FLASH Radiotherapy!</a:t>
            </a:r>
          </a:p>
          <a:p>
            <a:endParaRPr lang="en-GB" sz="1200" i="1" dirty="0">
              <a:solidFill>
                <a:srgbClr val="D57903"/>
              </a:solidFill>
              <a:latin typeface="Gotham Bold"/>
            </a:endParaRPr>
          </a:p>
        </p:txBody>
      </p:sp>
      <p:pic>
        <p:nvPicPr>
          <p:cNvPr id="17" name="Graphic 16" descr="Open quotation mark with solid fill">
            <a:extLst>
              <a:ext uri="{FF2B5EF4-FFF2-40B4-BE49-F238E27FC236}">
                <a16:creationId xmlns:a16="http://schemas.microsoft.com/office/drawing/2014/main" id="{96D81595-18A8-2E86-47A8-75F0D6B31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126" y="43131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2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C2076493990B48BA981E7303E30DA1" ma:contentTypeVersion="20" ma:contentTypeDescription="Create a new document." ma:contentTypeScope="" ma:versionID="792e4b23dd50aa41a05a86f37f3ae759">
  <xsd:schema xmlns:xsd="http://www.w3.org/2001/XMLSchema" xmlns:xs="http://www.w3.org/2001/XMLSchema" xmlns:p="http://schemas.microsoft.com/office/2006/metadata/properties" xmlns:ns2="06bc296e-ecdc-4469-9ac9-2c53865d8754" xmlns:ns3="c6396b2c-11a6-42fe-99d0-12f6cbe69571" targetNamespace="http://schemas.microsoft.com/office/2006/metadata/properties" ma:root="true" ma:fieldsID="16035280474cb50caf4543a1d735408c" ns2:_="" ns3:_="">
    <xsd:import namespace="06bc296e-ecdc-4469-9ac9-2c53865d8754"/>
    <xsd:import namespace="c6396b2c-11a6-42fe-99d0-12f6cbe69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DescriptionofFold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c296e-ecdc-4469-9ac9-2c53865d87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scriptionofFolder" ma:index="20" nillable="true" ma:displayName="Description of Folder" ma:format="Dropdown" ma:internalName="DescriptionofFolder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8692e38-9dd4-4db7-af25-16fcd4767b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96b2c-11a6-42fe-99d0-12f6cbe69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dae36a2-120f-45cd-9d2f-c4898c9027da}" ma:internalName="TaxCatchAll" ma:showField="CatchAllData" ma:web="c6396b2c-11a6-42fe-99d0-12f6cbe69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bc296e-ecdc-4469-9ac9-2c53865d8754">
      <Terms xmlns="http://schemas.microsoft.com/office/infopath/2007/PartnerControls"/>
    </lcf76f155ced4ddcb4097134ff3c332f>
    <DescriptionofFolder xmlns="06bc296e-ecdc-4469-9ac9-2c53865d8754" xsi:nil="true"/>
    <TaxCatchAll xmlns="c6396b2c-11a6-42fe-99d0-12f6cbe69571" xsi:nil="true"/>
  </documentManagement>
</p:properties>
</file>

<file path=customXml/itemProps1.xml><?xml version="1.0" encoding="utf-8"?>
<ds:datastoreItem xmlns:ds="http://schemas.openxmlformats.org/officeDocument/2006/customXml" ds:itemID="{6CE0945D-B71E-4DD7-BA9B-793EF9C4B96A}"/>
</file>

<file path=customXml/itemProps2.xml><?xml version="1.0" encoding="utf-8"?>
<ds:datastoreItem xmlns:ds="http://schemas.openxmlformats.org/officeDocument/2006/customXml" ds:itemID="{1C7F02AE-FAA8-4D26-BAD3-16688FE0F6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47A676-CF5F-4B6C-8A81-B7E7FE798C09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c6396b2c-11a6-42fe-99d0-12f6cbe69571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6bc296e-ecdc-4469-9ac9-2c53865d8754"/>
  </ds:schemaRefs>
</ds:datastoreItem>
</file>

<file path=docMetadata/LabelInfo.xml><?xml version="1.0" encoding="utf-8"?>
<clbl:labelList xmlns:clbl="http://schemas.microsoft.com/office/2020/mipLabelMetadata">
  <clbl:label id="{6b902693-1074-40aa-9e21-d89446a2ebb5}" enabled="0" method="" siteId="{6b902693-1074-40aa-9e21-d89446a2eb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7186</TotalTime>
  <Words>247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Gotham Bold</vt:lpstr>
      <vt:lpstr>Office 2013 - 2022 Theme</vt:lpstr>
      <vt:lpstr>Chiara de lucia memorial fund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Ratnayaka, Jen (Advancement Office)</cp:lastModifiedBy>
  <cp:revision>79</cp:revision>
  <dcterms:created xsi:type="dcterms:W3CDTF">2023-06-20T09:42:08Z</dcterms:created>
  <dcterms:modified xsi:type="dcterms:W3CDTF">2025-04-25T15:06:41Z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0x0101009FC2076493990B48BA981E7303E30DA1</vt:lpwstr>
  </property>
  <property fmtid="{D5CDD505-2E9C-101B-9397-08002B2CF9AE}" pid="3" name="MediaServiceImageTags">
    <vt:lpwstr/>
  </property>
</Properties>
</file>